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310" r:id="rId3"/>
    <p:sldId id="304" r:id="rId4"/>
    <p:sldId id="320" r:id="rId5"/>
    <p:sldId id="307" r:id="rId6"/>
    <p:sldId id="332" r:id="rId7"/>
    <p:sldId id="316" r:id="rId8"/>
    <p:sldId id="308" r:id="rId9"/>
    <p:sldId id="311" r:id="rId10"/>
    <p:sldId id="334" r:id="rId11"/>
    <p:sldId id="313" r:id="rId12"/>
    <p:sldId id="317" r:id="rId13"/>
    <p:sldId id="291" r:id="rId14"/>
    <p:sldId id="314" r:id="rId15"/>
    <p:sldId id="315" r:id="rId16"/>
    <p:sldId id="333" r:id="rId17"/>
    <p:sldId id="325" r:id="rId18"/>
    <p:sldId id="309" r:id="rId19"/>
    <p:sldId id="324" r:id="rId20"/>
    <p:sldId id="326" r:id="rId21"/>
    <p:sldId id="319" r:id="rId22"/>
    <p:sldId id="327" r:id="rId23"/>
    <p:sldId id="335" r:id="rId24"/>
    <p:sldId id="328" r:id="rId25"/>
    <p:sldId id="297" r:id="rId26"/>
    <p:sldId id="321" r:id="rId27"/>
    <p:sldId id="269" r:id="rId28"/>
    <p:sldId id="301" r:id="rId29"/>
    <p:sldId id="298" r:id="rId30"/>
    <p:sldId id="270" r:id="rId31"/>
    <p:sldId id="330" r:id="rId32"/>
    <p:sldId id="300" r:id="rId33"/>
    <p:sldId id="265" r:id="rId34"/>
    <p:sldId id="266" r:id="rId35"/>
    <p:sldId id="331" r:id="rId36"/>
    <p:sldId id="323" r:id="rId37"/>
    <p:sldId id="306" r:id="rId38"/>
    <p:sldId id="322" r:id="rId39"/>
    <p:sldId id="30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3060" autoAdjust="0"/>
  </p:normalViewPr>
  <p:slideViewPr>
    <p:cSldViewPr>
      <p:cViewPr varScale="1">
        <p:scale>
          <a:sx n="113" d="100"/>
          <a:sy n="113" d="100"/>
        </p:scale>
        <p:origin x="16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05D344-A68A-4B3A-857D-334535EBD470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A59C89-E075-4CEA-ABE7-65FA97A9E0D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344-A68A-4B3A-857D-334535EBD470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9C89-E075-4CEA-ABE7-65FA97A9E0D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344-A68A-4B3A-857D-334535EBD470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9C89-E075-4CEA-ABE7-65FA97A9E0D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344-A68A-4B3A-857D-334535EBD470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9C89-E075-4CEA-ABE7-65FA97A9E0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344-A68A-4B3A-857D-334535EBD470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9C89-E075-4CEA-ABE7-65FA97A9E0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344-A68A-4B3A-857D-334535EBD470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9C89-E075-4CEA-ABE7-65FA97A9E0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344-A68A-4B3A-857D-334535EBD470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9C89-E075-4CEA-ABE7-65FA97A9E0D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344-A68A-4B3A-857D-334535EBD470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9C89-E075-4CEA-ABE7-65FA97A9E0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344-A68A-4B3A-857D-334535EBD470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9C89-E075-4CEA-ABE7-65FA97A9E0D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705D344-A68A-4B3A-857D-334535EBD470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9C89-E075-4CEA-ABE7-65FA97A9E0D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05D344-A68A-4B3A-857D-334535EBD470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A59C89-E075-4CEA-ABE7-65FA97A9E0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05D344-A68A-4B3A-857D-334535EBD470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A59C89-E075-4CEA-ABE7-65FA97A9E0D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call-center-headset-woman-service-consulting-information-wallpaper-aknsq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wpixel.com/search/work" TargetMode="External"/><Relationship Id="rId4" Type="http://schemas.openxmlformats.org/officeDocument/2006/relationships/image" Target="../media/image7.1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57/bmj.j248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best.com/2015/06/28/feel-the-fear-and-lean-into-conflict-anyway-in-business-and-at-work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iancolavoro.it/telefonate-moleste-lo-stop-dal-codice-etico-dei-call-center" TargetMode="External"/><Relationship Id="rId7" Type="http://schemas.openxmlformats.org/officeDocument/2006/relationships/hyperlink" Target="https://pixabay.com/en/colleagues-business-lecture-437019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www.freestock.com/free-photos/two-colleages-discussing-ideas-using-tablet-375734482" TargetMode="Externa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question-mark-gold-634903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question-mark-gold-634903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seansogiecaucus.org/activist-voices/58-learn-about-the-senses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rson-raising-hands-mid-air-sidewards-while-standing-on-gray-steel-railings-680257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joannetombrakos.com/four-best-practices-make-new-friends-linkedin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sv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edandme.wordpress.com/2015/10/15/put-on-your-oxygen-mask-first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4457" y="465082"/>
            <a:ext cx="9829800" cy="3641835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Coping with </a:t>
            </a:r>
            <a:br>
              <a:rPr lang="en-US" sz="60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Trauma in the Workplace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5400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583328"/>
            <a:ext cx="89915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www.AmandaAnnGregory.com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A10E8-3B77-BA45-6738-D2E1ABDE8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t="31233" r="11128" b="30843"/>
          <a:stretch/>
        </p:blipFill>
        <p:spPr>
          <a:xfrm>
            <a:off x="4920364" y="2426120"/>
            <a:ext cx="4129506" cy="2005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E9FC88-E5A2-F829-506E-FE0616AA5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4" y="2773503"/>
            <a:ext cx="4517231" cy="13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1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C42320-A1C3-9CC4-6F07-FA72B0010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feeling (emotions and physical sensations), thinking, acting differently?</a:t>
            </a:r>
          </a:p>
          <a:p>
            <a:pPr lvl="1"/>
            <a:r>
              <a:rPr lang="en-US" dirty="0"/>
              <a:t>What about your loved one? </a:t>
            </a:r>
          </a:p>
          <a:p>
            <a:pPr lvl="1"/>
            <a:r>
              <a:rPr lang="en-US" dirty="0"/>
              <a:t>What about your employee?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61D0E6-6F00-7BFD-38EB-7B6C4987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Has Something Changed?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967B7-A272-3488-BFD1-24241D8D4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8189" y="3352800"/>
            <a:ext cx="36576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8E718-2D4B-2EC9-21D9-D94D18850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33768" y="3352800"/>
            <a:ext cx="365303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4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F6F144-3963-9167-08ED-BFCBDB686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Emotional </a:t>
            </a:r>
          </a:p>
          <a:p>
            <a:pPr lvl="1"/>
            <a:r>
              <a:rPr lang="en-US" dirty="0"/>
              <a:t>Anxiety/Fear/Struggles to feel safe </a:t>
            </a:r>
          </a:p>
          <a:p>
            <a:pPr lvl="1"/>
            <a:r>
              <a:rPr lang="en-US" dirty="0"/>
              <a:t>Anger/Irritability</a:t>
            </a:r>
          </a:p>
          <a:p>
            <a:pPr lvl="1"/>
            <a:r>
              <a:rPr lang="en-US" dirty="0"/>
              <a:t>Depression/Greif</a:t>
            </a:r>
          </a:p>
          <a:p>
            <a:pPr lvl="1"/>
            <a:r>
              <a:rPr lang="en-US" dirty="0"/>
              <a:t>Confusion</a:t>
            </a:r>
          </a:p>
          <a:p>
            <a:pPr lvl="1"/>
            <a:r>
              <a:rPr lang="en-US" dirty="0"/>
              <a:t>Disconnection/Apathy </a:t>
            </a:r>
          </a:p>
          <a:p>
            <a:pPr lvl="1"/>
            <a:r>
              <a:rPr lang="en-US" dirty="0"/>
              <a:t>Struggle to regulate emotions </a:t>
            </a:r>
          </a:p>
          <a:p>
            <a:pPr lvl="1"/>
            <a:r>
              <a:rPr lang="en-US" dirty="0"/>
              <a:t>Low self-worth/pervasive shame </a:t>
            </a:r>
          </a:p>
          <a:p>
            <a:r>
              <a:rPr lang="en-US" dirty="0"/>
              <a:t>Physical </a:t>
            </a:r>
          </a:p>
          <a:p>
            <a:pPr lvl="1"/>
            <a:r>
              <a:rPr lang="en-US" dirty="0"/>
              <a:t>Muscle tension, GI/stomach issues, headaches, fatigue </a:t>
            </a:r>
          </a:p>
          <a:p>
            <a:pPr lvl="1"/>
            <a:r>
              <a:rPr lang="en-US" dirty="0"/>
              <a:t>More susceptible to illnesses </a:t>
            </a:r>
          </a:p>
          <a:p>
            <a:pPr lvl="1"/>
            <a:r>
              <a:rPr lang="en-US" dirty="0"/>
              <a:t>Decrease/increase appetite </a:t>
            </a:r>
          </a:p>
          <a:p>
            <a:pPr lvl="1"/>
            <a:r>
              <a:rPr lang="en-US" dirty="0"/>
              <a:t>Sleep issues: Insomnia/hypersomnia/nightmares </a:t>
            </a:r>
          </a:p>
          <a:p>
            <a:pPr lvl="1"/>
            <a:r>
              <a:rPr lang="en-US" dirty="0"/>
              <a:t>Chronic pain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6B16C0-9D62-E7DB-992E-D75EC5F3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Symptoms of Trauma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29B3D3-9489-6F8B-A444-5771F135F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23124" y="1676400"/>
            <a:ext cx="3202946" cy="20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0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957BFF-85BB-1569-B771-068C0D3EA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Cognitive</a:t>
            </a:r>
          </a:p>
          <a:p>
            <a:pPr lvl="1"/>
            <a:r>
              <a:rPr lang="en-US" dirty="0">
                <a:latin typeface="+mj-lt"/>
              </a:rPr>
              <a:t>Lack of focus/easily distracted</a:t>
            </a:r>
          </a:p>
          <a:p>
            <a:pPr lvl="1"/>
            <a:r>
              <a:rPr lang="en-US" dirty="0">
                <a:latin typeface="+mj-lt"/>
              </a:rPr>
              <a:t>Memory issues </a:t>
            </a:r>
          </a:p>
          <a:p>
            <a:pPr lvl="1"/>
            <a:r>
              <a:rPr lang="en-US" b="0" i="0" dirty="0">
                <a:effectLst/>
                <a:latin typeface="+mj-lt"/>
              </a:rPr>
              <a:t>Flashbacks or intrusive thoughts</a:t>
            </a:r>
          </a:p>
          <a:p>
            <a:pPr lvl="1"/>
            <a:r>
              <a:rPr lang="en-US" b="0" i="0" dirty="0">
                <a:effectLst/>
                <a:latin typeface="+mj-lt"/>
              </a:rPr>
              <a:t>Dissociation</a:t>
            </a:r>
          </a:p>
          <a:p>
            <a:r>
              <a:rPr lang="en-US" dirty="0">
                <a:latin typeface="+mj-lt"/>
              </a:rPr>
              <a:t>Relational </a:t>
            </a:r>
          </a:p>
          <a:p>
            <a:pPr lvl="1"/>
            <a:r>
              <a:rPr lang="en-US" b="0" i="0" dirty="0">
                <a:effectLst/>
                <a:latin typeface="+mj-lt"/>
              </a:rPr>
              <a:t>Fight, Flight, Freezing, Fawning interactions </a:t>
            </a:r>
          </a:p>
          <a:p>
            <a:pPr lvl="1"/>
            <a:r>
              <a:rPr lang="en-US" b="0" i="0" dirty="0">
                <a:effectLst/>
                <a:latin typeface="+mj-lt"/>
              </a:rPr>
              <a:t>Social isolation or a need a lot of support </a:t>
            </a:r>
          </a:p>
          <a:p>
            <a:pPr lvl="1"/>
            <a:r>
              <a:rPr lang="en-US" b="0" i="0" dirty="0">
                <a:effectLst/>
                <a:latin typeface="+mj-lt"/>
              </a:rPr>
              <a:t>Struggles to feel safe with or to trust safe people.</a:t>
            </a:r>
          </a:p>
          <a:p>
            <a:pPr lvl="1"/>
            <a:r>
              <a:rPr lang="en-US" dirty="0">
                <a:latin typeface="+mj-lt"/>
              </a:rPr>
              <a:t>Trusting unsafe/unhealthy people </a:t>
            </a:r>
          </a:p>
          <a:p>
            <a:pPr lvl="1"/>
            <a:endParaRPr lang="en-US" b="0" i="0" dirty="0">
              <a:solidFill>
                <a:srgbClr val="808080"/>
              </a:solidFill>
              <a:effectLst/>
              <a:latin typeface="Georgia" panose="02040502050405020303" pitchFamily="18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1CDD8B-4716-993B-6540-BCF475BE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Symptoms of Trauma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55DE6-C569-EAF5-F299-F36BF0004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9800" y="1508222"/>
            <a:ext cx="3124200" cy="23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0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Trauma impacts job </a:t>
            </a:r>
            <a:br>
              <a:rPr lang="en-US" dirty="0"/>
            </a:br>
            <a:r>
              <a:rPr lang="en-US" dirty="0"/>
              <a:t>performance and productivity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2695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/>
              <a:t>Lack of Concentration</a:t>
            </a:r>
          </a:p>
          <a:p>
            <a:r>
              <a:rPr lang="en-US" dirty="0"/>
              <a:t>Less detailed oriented</a:t>
            </a:r>
          </a:p>
          <a:p>
            <a:r>
              <a:rPr lang="en-US" dirty="0"/>
              <a:t>Less organized </a:t>
            </a:r>
          </a:p>
          <a:p>
            <a:r>
              <a:rPr lang="en-US" dirty="0"/>
              <a:t>Procrastination/avoiding tasks </a:t>
            </a:r>
          </a:p>
          <a:p>
            <a:r>
              <a:rPr lang="en-US" dirty="0"/>
              <a:t>Missing days/Leaving early </a:t>
            </a:r>
          </a:p>
          <a:p>
            <a:r>
              <a:rPr lang="en-US" dirty="0"/>
              <a:t>Constantly working</a:t>
            </a:r>
          </a:p>
          <a:p>
            <a:r>
              <a:rPr lang="en-US" dirty="0"/>
              <a:t>Taking on too many responsibilities </a:t>
            </a:r>
          </a:p>
          <a:p>
            <a:r>
              <a:rPr lang="en-US" dirty="0"/>
              <a:t>Always high performing </a:t>
            </a:r>
          </a:p>
        </p:txBody>
      </p:sp>
    </p:spTree>
    <p:extLst>
      <p:ext uri="{BB962C8B-B14F-4D97-AF65-F5344CB8AC3E}">
        <p14:creationId xmlns:p14="http://schemas.microsoft.com/office/powerpoint/2010/main" val="2280813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F147FE-88E9-4E8E-8C27-99FBF871B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/>
              <a:t>Social isolation</a:t>
            </a:r>
          </a:p>
          <a:p>
            <a:r>
              <a:rPr lang="en-US" dirty="0"/>
              <a:t>Conflicts with colleagues/authority figures</a:t>
            </a:r>
          </a:p>
          <a:p>
            <a:r>
              <a:rPr lang="en-US" dirty="0"/>
              <a:t>Low emotional tolerance  </a:t>
            </a:r>
          </a:p>
          <a:p>
            <a:r>
              <a:rPr lang="en-US" dirty="0"/>
              <a:t>Talking about traumatic events often </a:t>
            </a:r>
          </a:p>
          <a:p>
            <a:r>
              <a:rPr lang="en-US" dirty="0"/>
              <a:t>Needing lots of reassurance/validating </a:t>
            </a:r>
          </a:p>
          <a:p>
            <a:r>
              <a:rPr lang="en-US" dirty="0"/>
              <a:t>Struggling to communicate their needs</a:t>
            </a:r>
          </a:p>
          <a:p>
            <a:r>
              <a:rPr lang="en-US" dirty="0"/>
              <a:t>Inflexible boundaries  </a:t>
            </a:r>
          </a:p>
          <a:p>
            <a:r>
              <a:rPr lang="en-US" dirty="0"/>
              <a:t>People Pleasing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C46CEA-430F-6AD8-75A2-CA07AE54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Trauma impacts </a:t>
            </a:r>
            <a:br>
              <a:rPr lang="en-US" dirty="0"/>
            </a:br>
            <a:r>
              <a:rPr lang="en-US" dirty="0"/>
              <a:t>workplace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90184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F61B1B-6469-7FE6-C1DA-483872F4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Not seeking or taking advantage of opportunities </a:t>
            </a:r>
          </a:p>
          <a:p>
            <a:r>
              <a:rPr lang="en-US" dirty="0"/>
              <a:t>Unable to learn additional skills or pursue continued education/training  </a:t>
            </a:r>
          </a:p>
          <a:p>
            <a:r>
              <a:rPr lang="en-US" dirty="0"/>
              <a:t>Less passion</a:t>
            </a:r>
          </a:p>
          <a:p>
            <a:r>
              <a:rPr lang="en-US" dirty="0"/>
              <a:t>Struggling to advocate for their needs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DB4040-25E7-48B8-2384-7C22E50B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Trauma impacts </a:t>
            </a:r>
            <a:br>
              <a:rPr lang="en-US" dirty="0"/>
            </a:br>
            <a:r>
              <a:rPr lang="en-US" dirty="0"/>
              <a:t>career satisfaction/growth</a:t>
            </a:r>
          </a:p>
        </p:txBody>
      </p:sp>
    </p:spTree>
    <p:extLst>
      <p:ext uri="{BB962C8B-B14F-4D97-AF65-F5344CB8AC3E}">
        <p14:creationId xmlns:p14="http://schemas.microsoft.com/office/powerpoint/2010/main" val="90228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A7F16B-100E-3DC4-91F5-BC0CFF279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busy call center</a:t>
            </a:r>
          </a:p>
          <a:p>
            <a:r>
              <a:rPr lang="en-US" dirty="0"/>
              <a:t>An office </a:t>
            </a:r>
          </a:p>
          <a:p>
            <a:r>
              <a:rPr lang="en-US" dirty="0"/>
              <a:t>While attempting to support employees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EE56BA-DDF2-B4FD-2A34-96E3FE3D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Imagine Experincing Trauma Responses 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C8E64-3C00-50E8-8794-9F3AFF97F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1" y="2936748"/>
            <a:ext cx="3251352" cy="2168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3B061B-75FE-4C4E-A34F-D536CC80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88782" y="2953314"/>
            <a:ext cx="3179017" cy="2119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5DF34-2511-329C-678D-CA716126AC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14107" y="2923302"/>
            <a:ext cx="3252978" cy="21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98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5D684F-7025-DE39-C8F2-6B4271519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0E44AC6-0B1A-BCD5-E7EC-808FA388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29641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7B4F63-CB15-BCFF-1ADC-9B4FDA1CF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/>
              <a:t>Don’t correct people</a:t>
            </a:r>
          </a:p>
          <a:p>
            <a:pPr marL="598932" lvl="1" indent="-342900"/>
            <a:r>
              <a:rPr lang="en-US" dirty="0"/>
              <a:t>Focus on what they are communicating</a:t>
            </a:r>
          </a:p>
          <a:p>
            <a:pPr marL="342900" indent="-342900"/>
            <a:r>
              <a:rPr lang="en-US" dirty="0">
                <a:latin typeface="+mj-lt"/>
              </a:rPr>
              <a:t>Use the words that they use when describing their experience </a:t>
            </a:r>
          </a:p>
          <a:p>
            <a:pPr marL="598932" lvl="1" indent="-342900"/>
            <a:r>
              <a:rPr lang="en-US" dirty="0">
                <a:latin typeface="+mj-lt"/>
              </a:rPr>
              <a:t>“I’m traumatized” - You feel “traumatized.”</a:t>
            </a:r>
          </a:p>
          <a:p>
            <a:pPr marL="342900" indent="-342900"/>
            <a:r>
              <a:rPr lang="en-US" dirty="0">
                <a:latin typeface="+mj-lt"/>
              </a:rPr>
              <a:t>Use substitutes </a:t>
            </a:r>
          </a:p>
          <a:p>
            <a:pPr marL="598932" lvl="1" indent="-342900"/>
            <a:r>
              <a:rPr lang="en-US" dirty="0">
                <a:latin typeface="+mj-lt"/>
              </a:rPr>
              <a:t>Reaction</a:t>
            </a:r>
          </a:p>
          <a:p>
            <a:pPr marL="598932" lvl="1" indent="-342900"/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Impact</a:t>
            </a:r>
          </a:p>
          <a:p>
            <a:pPr marL="598932" lvl="1" indent="-342900"/>
            <a:r>
              <a:rPr lang="en-US" dirty="0">
                <a:solidFill>
                  <a:srgbClr val="333333"/>
                </a:solidFill>
                <a:latin typeface="+mj-lt"/>
              </a:rPr>
              <a:t>Injury </a:t>
            </a:r>
          </a:p>
          <a:p>
            <a:pPr marL="342900" indent="-342900"/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Don’t feel pressured to use clinical jargon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684198-FF71-699A-00D7-1C919A70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Using the word ‘trauma’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3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1FA615-0B77-2F5B-5CB8-4DDA737E5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Curiosity </a:t>
            </a:r>
          </a:p>
          <a:p>
            <a:pPr lvl="1"/>
            <a:r>
              <a:rPr lang="en-US" dirty="0"/>
              <a:t>How are you coping/feeling?</a:t>
            </a:r>
          </a:p>
          <a:p>
            <a:pPr lvl="2"/>
            <a:r>
              <a:rPr lang="en-US" dirty="0"/>
              <a:t>Ask about physical symptoms, emotional, thoughts, actions </a:t>
            </a:r>
          </a:p>
          <a:p>
            <a:pPr lvl="1"/>
            <a:r>
              <a:rPr lang="en-US" dirty="0"/>
              <a:t>What’s work like for you now?</a:t>
            </a:r>
          </a:p>
          <a:p>
            <a:pPr lvl="1"/>
            <a:r>
              <a:rPr lang="en-US" dirty="0"/>
              <a:t>What’s helping? What’s not? </a:t>
            </a:r>
          </a:p>
          <a:p>
            <a:r>
              <a:rPr lang="en-US" dirty="0"/>
              <a:t>Empathy</a:t>
            </a:r>
          </a:p>
          <a:p>
            <a:r>
              <a:rPr lang="en-US" dirty="0"/>
              <a:t>Validation </a:t>
            </a:r>
          </a:p>
          <a:p>
            <a:r>
              <a:rPr lang="en-US" dirty="0"/>
              <a:t>Vulnerability </a:t>
            </a:r>
          </a:p>
          <a:p>
            <a:pPr lvl="1"/>
            <a:r>
              <a:rPr lang="en-US" dirty="0"/>
              <a:t>I’m feeling, I’m struggling with, Me too</a:t>
            </a:r>
          </a:p>
          <a:p>
            <a:endParaRPr lang="en-US" dirty="0"/>
          </a:p>
          <a:p>
            <a:r>
              <a:rPr lang="en-US" dirty="0"/>
              <a:t>Then, focus on problem solving, advice, feedback, provide resources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635E8A-BBCF-24F2-652F-3B4F34CD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Do I Talk to Someone </a:t>
            </a:r>
            <a:br>
              <a:rPr lang="en-US" dirty="0"/>
            </a:br>
            <a:r>
              <a:rPr lang="en-US" dirty="0"/>
              <a:t>about Trauma?</a:t>
            </a:r>
          </a:p>
        </p:txBody>
      </p:sp>
    </p:spTree>
    <p:extLst>
      <p:ext uri="{BB962C8B-B14F-4D97-AF65-F5344CB8AC3E}">
        <p14:creationId xmlns:p14="http://schemas.microsoft.com/office/powerpoint/2010/main" val="144214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5FF522-BDE3-42B4-860F-8D9744EBB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your company policies and guidelines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46685-4B2C-79AC-0A59-B40F6C1F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Disclaimer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524AA5-8AFE-99E6-DE24-92F5ACE30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400"/>
            <a:ext cx="687943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36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E98AC8-B9B0-BF73-5100-301D3FA29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20" y="1219200"/>
            <a:ext cx="5053553" cy="505355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BA1721-1E73-68E1-8A79-31CA314E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38138"/>
            <a:ext cx="8229600" cy="1143000"/>
          </a:xfrm>
        </p:spPr>
        <p:txBody>
          <a:bodyPr/>
          <a:lstStyle/>
          <a:p>
            <a:r>
              <a:rPr lang="en-US" dirty="0"/>
              <a:t>Trauma Processing</a:t>
            </a:r>
          </a:p>
        </p:txBody>
      </p:sp>
    </p:spTree>
    <p:extLst>
      <p:ext uri="{BB962C8B-B14F-4D97-AF65-F5344CB8AC3E}">
        <p14:creationId xmlns:p14="http://schemas.microsoft.com/office/powerpoint/2010/main" val="532892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655E1-E32A-E67C-85BB-3B8AA5E32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Express the trauma</a:t>
            </a:r>
          </a:p>
          <a:p>
            <a:pPr lvl="1"/>
            <a:r>
              <a:rPr lang="en-US" dirty="0"/>
              <a:t>Tell your story as much as needed</a:t>
            </a:r>
          </a:p>
          <a:p>
            <a:pPr lvl="1"/>
            <a:r>
              <a:rPr lang="en-US" dirty="0"/>
              <a:t>Use toys/figures to play out the event </a:t>
            </a:r>
          </a:p>
          <a:p>
            <a:pPr lvl="1"/>
            <a:r>
              <a:rPr lang="en-US" dirty="0"/>
              <a:t>Draw/Paint/Write/Sing/Create art</a:t>
            </a:r>
          </a:p>
          <a:p>
            <a:pPr lvl="1"/>
            <a:r>
              <a:rPr lang="en-US" dirty="0"/>
              <a:t>Focusing on body sensations/movement </a:t>
            </a:r>
          </a:p>
          <a:p>
            <a:pPr lvl="1"/>
            <a:endParaRPr lang="en-US" dirty="0"/>
          </a:p>
          <a:p>
            <a:pPr marL="109728" indent="0">
              <a:buNone/>
            </a:pPr>
            <a:r>
              <a:rPr lang="en-US" dirty="0"/>
              <a:t>Your oxygen mask </a:t>
            </a:r>
          </a:p>
          <a:p>
            <a:pPr lvl="1"/>
            <a:r>
              <a:rPr lang="en-US" dirty="0"/>
              <a:t>Take time and space to process</a:t>
            </a:r>
          </a:p>
          <a:p>
            <a:pPr lvl="1"/>
            <a:r>
              <a:rPr lang="en-US" dirty="0"/>
              <a:t>Feel your emotions and body sensations </a:t>
            </a:r>
          </a:p>
          <a:p>
            <a:pPr lvl="1"/>
            <a:r>
              <a:rPr lang="en-US" dirty="0"/>
              <a:t>Rely on social support </a:t>
            </a:r>
          </a:p>
          <a:p>
            <a:pPr lvl="1"/>
            <a:r>
              <a:rPr lang="en-US" dirty="0"/>
              <a:t>Couple processing with coping skills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DFBA3E-B03F-3423-47D2-37C0025E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Processing Trauma </a:t>
            </a:r>
          </a:p>
        </p:txBody>
      </p:sp>
    </p:spTree>
    <p:extLst>
      <p:ext uri="{BB962C8B-B14F-4D97-AF65-F5344CB8AC3E}">
        <p14:creationId xmlns:p14="http://schemas.microsoft.com/office/powerpoint/2010/main" val="1301226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04D85B-7601-3FB6-D3AE-2DC8DE765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safe spaces/relationships for trauma processing </a:t>
            </a:r>
          </a:p>
          <a:p>
            <a:pPr lvl="1"/>
            <a:r>
              <a:rPr lang="en-US" dirty="0"/>
              <a:t>Curiosity </a:t>
            </a:r>
          </a:p>
          <a:p>
            <a:pPr lvl="1"/>
            <a:r>
              <a:rPr lang="en-US" dirty="0"/>
              <a:t>Empathy</a:t>
            </a:r>
          </a:p>
          <a:p>
            <a:pPr lvl="1"/>
            <a:r>
              <a:rPr lang="en-US" dirty="0"/>
              <a:t>Validation </a:t>
            </a:r>
          </a:p>
          <a:p>
            <a:pPr lvl="1"/>
            <a:r>
              <a:rPr lang="en-US" dirty="0"/>
              <a:t>Vulnerability </a:t>
            </a:r>
          </a:p>
          <a:p>
            <a:r>
              <a:rPr lang="en-US" dirty="0"/>
              <a:t>Allow time and space </a:t>
            </a:r>
          </a:p>
          <a:p>
            <a:r>
              <a:rPr lang="en-US" dirty="0"/>
              <a:t>Model trauma processing and coping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6794C5-268F-59AA-A606-78A6B7E9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Others Process Trauma</a:t>
            </a:r>
          </a:p>
        </p:txBody>
      </p:sp>
    </p:spTree>
    <p:extLst>
      <p:ext uri="{BB962C8B-B14F-4D97-AF65-F5344CB8AC3E}">
        <p14:creationId xmlns:p14="http://schemas.microsoft.com/office/powerpoint/2010/main" val="2526734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5D684F-7025-DE39-C8F2-6B4271519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0E44AC6-0B1A-BCD5-E7EC-808FA388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91578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ED0698-B442-CB06-6204-2372F5F74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410450" cy="423597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6213CBE-E3C5-FE5A-551C-08ABFE7B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Coping with Trauma </a:t>
            </a:r>
          </a:p>
        </p:txBody>
      </p:sp>
    </p:spTree>
    <p:extLst>
      <p:ext uri="{BB962C8B-B14F-4D97-AF65-F5344CB8AC3E}">
        <p14:creationId xmlns:p14="http://schemas.microsoft.com/office/powerpoint/2010/main" val="4189277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78749"/>
            <a:ext cx="8001000" cy="4876800"/>
          </a:xfrm>
        </p:spPr>
        <p:txBody>
          <a:bodyPr>
            <a:normAutofit/>
          </a:bodyPr>
          <a:lstStyle/>
          <a:p>
            <a:r>
              <a:rPr lang="en-US" dirty="0"/>
              <a:t>Not a fix</a:t>
            </a:r>
          </a:p>
          <a:p>
            <a:r>
              <a:rPr lang="en-US" dirty="0"/>
              <a:t>Not a “one size fits all”</a:t>
            </a:r>
          </a:p>
          <a:p>
            <a:r>
              <a:rPr lang="en-US" dirty="0"/>
              <a:t>You need multiple skills </a:t>
            </a:r>
          </a:p>
          <a:p>
            <a:pPr lvl="1"/>
            <a:r>
              <a:rPr lang="en-US" dirty="0"/>
              <a:t>Build a toolbox as the same skill won’t always work. </a:t>
            </a:r>
          </a:p>
          <a:p>
            <a:r>
              <a:rPr lang="en-US" dirty="0"/>
              <a:t>Does it work for you?</a:t>
            </a:r>
          </a:p>
          <a:p>
            <a:pPr lvl="1"/>
            <a:r>
              <a:rPr lang="en-US" dirty="0"/>
              <a:t>Notice how you feel</a:t>
            </a:r>
          </a:p>
          <a:p>
            <a:pPr lvl="1"/>
            <a:r>
              <a:rPr lang="en-US" dirty="0"/>
              <a:t>Practice often, even when it’s not needed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Coping Skills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55" y="5051021"/>
            <a:ext cx="3276600" cy="18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33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509604-7C88-0EFB-DE00-4E9289790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much media (news/social media) can fuel trauma responses </a:t>
            </a:r>
          </a:p>
          <a:p>
            <a:r>
              <a:rPr lang="en-US" dirty="0"/>
              <a:t>How much exposure? </a:t>
            </a:r>
          </a:p>
          <a:p>
            <a:pPr lvl="1"/>
            <a:r>
              <a:rPr lang="en-US" dirty="0"/>
              <a:t>Checking often?</a:t>
            </a:r>
          </a:p>
          <a:p>
            <a:pPr lvl="1"/>
            <a:r>
              <a:rPr lang="en-US" dirty="0"/>
              <a:t>Always the background? </a:t>
            </a:r>
          </a:p>
          <a:p>
            <a:r>
              <a:rPr lang="en-US" dirty="0"/>
              <a:t>Creating Boundaries </a:t>
            </a:r>
          </a:p>
          <a:p>
            <a:pPr lvl="1"/>
            <a:r>
              <a:rPr lang="en-US" dirty="0"/>
              <a:t>Schedule it: Morning during coffee, lunch breaks</a:t>
            </a:r>
          </a:p>
          <a:p>
            <a:pPr lvl="1"/>
            <a:r>
              <a:rPr lang="en-US" dirty="0"/>
              <a:t>Frequency: 3 times a day</a:t>
            </a:r>
          </a:p>
          <a:p>
            <a:pPr lvl="1"/>
            <a:r>
              <a:rPr lang="en-US" dirty="0"/>
              <a:t>Limit outlets: 2-3 such as CNN, Facebook,  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8B181B-57EB-289D-7B42-95C12EDC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Limiting Media Exposure</a:t>
            </a:r>
          </a:p>
        </p:txBody>
      </p:sp>
    </p:spTree>
    <p:extLst>
      <p:ext uri="{BB962C8B-B14F-4D97-AF65-F5344CB8AC3E}">
        <p14:creationId xmlns:p14="http://schemas.microsoft.com/office/powerpoint/2010/main" val="1474651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Brain Games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14945"/>
            <a:ext cx="4152900" cy="458040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Refocus your brain with cognitive recollections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4519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ABC</a:t>
            </a:r>
          </a:p>
          <a:p>
            <a:pPr lvl="1"/>
            <a:r>
              <a:rPr lang="en-US" dirty="0"/>
              <a:t>Choose a topic and name one for each alphabet </a:t>
            </a:r>
          </a:p>
          <a:p>
            <a:pPr lvl="2"/>
            <a:r>
              <a:rPr lang="en-US" dirty="0"/>
              <a:t>Examples: Kid’s movies: Anastasia, Babe, Coco </a:t>
            </a:r>
          </a:p>
          <a:p>
            <a:pPr marL="630936" lvl="2" indent="0">
              <a:buNone/>
            </a:pPr>
            <a:r>
              <a:rPr lang="en-US" dirty="0"/>
              <a:t>	Cities: Anchorage, Boston, Chicago, Detroit</a:t>
            </a:r>
          </a:p>
          <a:p>
            <a:r>
              <a:rPr lang="en-US" dirty="0"/>
              <a:t>Lists </a:t>
            </a:r>
          </a:p>
          <a:p>
            <a:pPr lvl="1"/>
            <a:r>
              <a:rPr lang="en-US" dirty="0"/>
              <a:t>How many can you name?</a:t>
            </a:r>
          </a:p>
          <a:p>
            <a:pPr lvl="2"/>
            <a:r>
              <a:rPr lang="en-US" dirty="0"/>
              <a:t>Examples: Presidents, Countries, Companies in Chicago, Beyoncé Songs</a:t>
            </a:r>
          </a:p>
          <a:p>
            <a:r>
              <a:rPr lang="en-US" dirty="0"/>
              <a:t>Memorizing</a:t>
            </a:r>
          </a:p>
          <a:p>
            <a:pPr lvl="1"/>
            <a:r>
              <a:rPr lang="en-US" dirty="0"/>
              <a:t>Memorize something new and then recite it later</a:t>
            </a:r>
          </a:p>
          <a:p>
            <a:pPr lvl="2"/>
            <a:r>
              <a:rPr lang="en-US" dirty="0"/>
              <a:t>Examples: Song lyrics, poems, famous speeches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Brain Games Ideas</a:t>
            </a:r>
          </a:p>
        </p:txBody>
      </p:sp>
    </p:spTree>
    <p:extLst>
      <p:ext uri="{BB962C8B-B14F-4D97-AF65-F5344CB8AC3E}">
        <p14:creationId xmlns:p14="http://schemas.microsoft.com/office/powerpoint/2010/main" val="1890391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5029200" cy="5029200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4463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Deep Breathing with </a:t>
            </a:r>
            <a:br>
              <a:rPr lang="en-US" dirty="0"/>
            </a:br>
            <a:r>
              <a:rPr lang="en-US" dirty="0"/>
              <a:t>Bilateral Stimulation </a:t>
            </a:r>
          </a:p>
        </p:txBody>
      </p:sp>
    </p:spTree>
    <p:extLst>
      <p:ext uri="{BB962C8B-B14F-4D97-AF65-F5344CB8AC3E}">
        <p14:creationId xmlns:p14="http://schemas.microsoft.com/office/powerpoint/2010/main" val="185285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C50381-5E96-E204-C6B3-B02BD0504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Learn how traumatic events impact you, your employees, and those you love. </a:t>
            </a:r>
          </a:p>
          <a:p>
            <a:r>
              <a:rPr lang="en-US" sz="2400" dirty="0">
                <a:solidFill>
                  <a:srgbClr val="222222"/>
                </a:solidFill>
                <a:ea typeface="Times New Roman" panose="02020603050405020304" pitchFamily="18" charset="0"/>
              </a:rPr>
              <a:t>Explore how trauma reactions manifest in </a:t>
            </a: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the workplace. </a:t>
            </a:r>
          </a:p>
          <a:p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Discover specific </a:t>
            </a:r>
            <a:r>
              <a:rPr lang="en-US" sz="24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interventions to process and cope with traum</a:t>
            </a:r>
            <a:r>
              <a:rPr lang="en-US" sz="2400" dirty="0">
                <a:solidFill>
                  <a:srgbClr val="212121"/>
                </a:solidFill>
                <a:ea typeface="Calibri" panose="020F0502020204030204" pitchFamily="34" charset="0"/>
              </a:rPr>
              <a:t>a. 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7A1254-96D4-ADF9-0122-1BFAEA49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280273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Deep Breathing with </a:t>
            </a:r>
            <a:br>
              <a:rPr lang="en-US" dirty="0"/>
            </a:br>
            <a:r>
              <a:rPr lang="en-US" dirty="0"/>
              <a:t>Bilateral Stimulation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1) Breathe normally </a:t>
            </a:r>
          </a:p>
          <a:p>
            <a:pPr marL="109728" indent="0">
              <a:buNone/>
            </a:pPr>
            <a:r>
              <a:rPr lang="en-US" dirty="0"/>
              <a:t>2) Slowly breathe deeper with each breathe</a:t>
            </a:r>
          </a:p>
          <a:p>
            <a:pPr marL="109728" indent="0">
              <a:buNone/>
            </a:pPr>
            <a:r>
              <a:rPr lang="en-US" dirty="0"/>
              <a:t>3) Tap each side for your body at your own pace with your arms crossed</a:t>
            </a:r>
          </a:p>
          <a:p>
            <a:pPr marL="109728" indent="0">
              <a:buNone/>
            </a:pPr>
            <a:r>
              <a:rPr lang="en-US" dirty="0"/>
              <a:t>4) You can tap on your legs, shoulders or arms</a:t>
            </a:r>
          </a:p>
        </p:txBody>
      </p:sp>
    </p:spTree>
    <p:extLst>
      <p:ext uri="{BB962C8B-B14F-4D97-AF65-F5344CB8AC3E}">
        <p14:creationId xmlns:p14="http://schemas.microsoft.com/office/powerpoint/2010/main" val="3611460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BFEE98-1099-B33D-BD00-3EDCDE4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Grounding with Senses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81EF79E-20F2-DB39-B54D-0478B9910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363" y="1295400"/>
            <a:ext cx="7833077" cy="4406106"/>
          </a:xfrm>
        </p:spPr>
      </p:pic>
    </p:spTree>
    <p:extLst>
      <p:ext uri="{BB962C8B-B14F-4D97-AF65-F5344CB8AC3E}">
        <p14:creationId xmlns:p14="http://schemas.microsoft.com/office/powerpoint/2010/main" val="1688077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details that you can see around you</a:t>
            </a:r>
          </a:p>
          <a:p>
            <a:r>
              <a:rPr lang="en-US" dirty="0"/>
              <a:t>Touch something near you and notice what it feels like</a:t>
            </a:r>
          </a:p>
          <a:p>
            <a:r>
              <a:rPr lang="en-US" dirty="0"/>
              <a:t>Identify what you smell </a:t>
            </a:r>
          </a:p>
          <a:p>
            <a:r>
              <a:rPr lang="en-US" dirty="0"/>
              <a:t>Listen carefully and identify what you hear</a:t>
            </a:r>
          </a:p>
          <a:p>
            <a:r>
              <a:rPr lang="en-US" dirty="0"/>
              <a:t>Notice if you have any taste in your mouth, take a drink or eat something to create a taste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38328"/>
            <a:ext cx="8229600" cy="1143000"/>
          </a:xfrm>
        </p:spPr>
        <p:txBody>
          <a:bodyPr/>
          <a:lstStyle/>
          <a:p>
            <a:r>
              <a:rPr lang="en-US" dirty="0"/>
              <a:t>Grounding with Senses </a:t>
            </a:r>
          </a:p>
        </p:txBody>
      </p:sp>
    </p:spTree>
    <p:extLst>
      <p:ext uri="{BB962C8B-B14F-4D97-AF65-F5344CB8AC3E}">
        <p14:creationId xmlns:p14="http://schemas.microsoft.com/office/powerpoint/2010/main" val="1508384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Relaxed                 Tense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8991600" cy="19404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53200" y="64322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https://tophat.com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DC35788-02B9-D102-246D-B1CF431B1373}"/>
              </a:ext>
            </a:extLst>
          </p:cNvPr>
          <p:cNvSpPr txBox="1">
            <a:spLocks/>
          </p:cNvSpPr>
          <p:nvPr/>
        </p:nvSpPr>
        <p:spPr>
          <a:xfrm>
            <a:off x="381000" y="279209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/>
              <a:t>Muscle Relaxation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22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Muscle Relaxation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36" y="1083979"/>
            <a:ext cx="3138055" cy="577402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1) Tightly clench one muscle group </a:t>
            </a:r>
          </a:p>
          <a:p>
            <a:pPr marL="109728" indent="0">
              <a:buNone/>
            </a:pPr>
            <a:r>
              <a:rPr lang="en-US" dirty="0"/>
              <a:t>by tensing the muscles for 10 seconds </a:t>
            </a:r>
          </a:p>
          <a:p>
            <a:pPr marL="109728" indent="0">
              <a:buNone/>
            </a:pPr>
            <a:r>
              <a:rPr lang="en-US" dirty="0"/>
              <a:t>2) Let go for 20 seconds</a:t>
            </a:r>
          </a:p>
          <a:p>
            <a:pPr marL="109728" indent="0">
              <a:buNone/>
            </a:pPr>
            <a:r>
              <a:rPr lang="en-US" dirty="0"/>
              <a:t>3) When letting go, try not to move </a:t>
            </a:r>
          </a:p>
          <a:p>
            <a:pPr marL="109728" indent="0">
              <a:buNone/>
            </a:pPr>
            <a:r>
              <a:rPr lang="en-US" dirty="0"/>
              <a:t>that muscle group for 20 seconds </a:t>
            </a:r>
          </a:p>
          <a:p>
            <a:pPr marL="109728" indent="0">
              <a:buNone/>
            </a:pPr>
            <a:r>
              <a:rPr lang="en-US" dirty="0"/>
              <a:t>4) Repeat as needed</a:t>
            </a:r>
          </a:p>
        </p:txBody>
      </p:sp>
    </p:spTree>
    <p:extLst>
      <p:ext uri="{BB962C8B-B14F-4D97-AF65-F5344CB8AC3E}">
        <p14:creationId xmlns:p14="http://schemas.microsoft.com/office/powerpoint/2010/main" val="1712649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98F6D2-C611-312F-2FE6-A18D636EB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5083" y="1481138"/>
            <a:ext cx="6033833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63E9A1-C50F-3725-65BC-336C4D17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Posture</a:t>
            </a:r>
          </a:p>
        </p:txBody>
      </p:sp>
    </p:spTree>
    <p:extLst>
      <p:ext uri="{BB962C8B-B14F-4D97-AF65-F5344CB8AC3E}">
        <p14:creationId xmlns:p14="http://schemas.microsoft.com/office/powerpoint/2010/main" val="1631830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43380-34EF-175C-F984-1ABA66E47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and easy way to show you’re body that you are safe</a:t>
            </a:r>
          </a:p>
          <a:p>
            <a:pPr marL="624078" indent="-514350">
              <a:buAutoNum type="arabicPeriod"/>
            </a:pPr>
            <a:r>
              <a:rPr lang="en-US" dirty="0"/>
              <a:t>Get into your open posture</a:t>
            </a:r>
          </a:p>
          <a:p>
            <a:pPr marL="624078" indent="-514350">
              <a:buAutoNum type="arabicPeriod"/>
            </a:pPr>
            <a:r>
              <a:rPr lang="en-US" dirty="0"/>
              <a:t>Notice your body</a:t>
            </a:r>
          </a:p>
          <a:p>
            <a:pPr marL="624078" indent="-514350">
              <a:buAutoNum type="arabicPeriod"/>
            </a:pPr>
            <a:r>
              <a:rPr lang="en-US" dirty="0"/>
              <a:t>Meet your body’s needs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9B510B-E9BD-1D29-9BE4-77649C6E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postures </a:t>
            </a:r>
          </a:p>
        </p:txBody>
      </p:sp>
    </p:spTree>
    <p:extLst>
      <p:ext uri="{BB962C8B-B14F-4D97-AF65-F5344CB8AC3E}">
        <p14:creationId xmlns:p14="http://schemas.microsoft.com/office/powerpoint/2010/main" val="687596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13D567-1874-3404-6252-097EEC72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17112"/>
            <a:ext cx="8229600" cy="4525963"/>
          </a:xfrm>
        </p:spPr>
        <p:txBody>
          <a:bodyPr/>
          <a:lstStyle/>
          <a:p>
            <a:r>
              <a:rPr lang="en-US" dirty="0"/>
              <a:t>Sign up to receive your copy at</a:t>
            </a:r>
          </a:p>
          <a:p>
            <a:pPr lvl="1"/>
            <a:r>
              <a:rPr lang="en-US" dirty="0"/>
              <a:t>www.AmandaAnnGregory.com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B925A4-CF0F-0762-2E36-458086D8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7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Free eBook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46F59-6C00-A51A-7ACC-06C0078A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7" y="1856905"/>
            <a:ext cx="3860220" cy="5001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BB4EC5-F749-69B2-E1EC-6C1B5C29D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6" y="2997784"/>
            <a:ext cx="2185577" cy="2831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F3CA36-10CC-6373-B766-393EE828B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08" y="2997784"/>
            <a:ext cx="2291184" cy="29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98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8F5700-63CD-097F-2AD8-A144E993D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feel safe at work. I know I can go to HR”</a:t>
            </a:r>
          </a:p>
          <a:p>
            <a:r>
              <a:rPr lang="en-US" dirty="0"/>
              <a:t>“My boss gets it.”</a:t>
            </a:r>
          </a:p>
          <a:p>
            <a:r>
              <a:rPr lang="en-US" dirty="0"/>
              <a:t>“I’m lucky to have them (colleagues).”</a:t>
            </a:r>
          </a:p>
          <a:p>
            <a:r>
              <a:rPr lang="en-US" dirty="0"/>
              <a:t>“If I need help, I know that I can ask.”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0E45F0-4818-7CCD-3B9F-FF444A9B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make a difference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B7EEA5-C0AA-C07B-491F-17EEFFB6DA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53000" y="3481573"/>
            <a:ext cx="4191000" cy="33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05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9F38AD-E4AA-2023-CEBC-A150B0034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60" y="2514600"/>
            <a:ext cx="5825040" cy="436878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11008D8-9811-46D4-5B43-6ED1485B9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58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Contact 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6DBA4-D51C-95AE-D517-66BFD8900D66}"/>
              </a:ext>
            </a:extLst>
          </p:cNvPr>
          <p:cNvSpPr txBox="1"/>
          <p:nvPr/>
        </p:nvSpPr>
        <p:spPr>
          <a:xfrm>
            <a:off x="1752600" y="150117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info@amandaanngregory.com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1AA58D-615E-4B20-182C-1EB03F78938D}"/>
              </a:ext>
            </a:extLst>
          </p:cNvPr>
          <p:cNvSpPr/>
          <p:nvPr/>
        </p:nvSpPr>
        <p:spPr>
          <a:xfrm>
            <a:off x="228600" y="2362200"/>
            <a:ext cx="710711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         </a:t>
            </a:r>
          </a:p>
          <a:p>
            <a:r>
              <a:rPr lang="en-US" sz="2800" dirty="0"/>
              <a:t>             amandaanngregory </a:t>
            </a:r>
          </a:p>
          <a:p>
            <a:endParaRPr lang="en-US" sz="2800" dirty="0"/>
          </a:p>
          <a:p>
            <a:endParaRPr lang="en-US" dirty="0"/>
          </a:p>
          <a:p>
            <a:r>
              <a:rPr lang="en-US" sz="2800" dirty="0"/>
              <a:t>             amandaanngregory</a:t>
            </a:r>
          </a:p>
          <a:p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             gregorytrauma     </a:t>
            </a:r>
          </a:p>
        </p:txBody>
      </p:sp>
      <p:pic>
        <p:nvPicPr>
          <p:cNvPr id="8" name="Picture 2" descr="Linkedin logo - Social Media Management Agency Sydney">
            <a:extLst>
              <a:ext uri="{FF2B5EF4-FFF2-40B4-BE49-F238E27FC236}">
                <a16:creationId xmlns:a16="http://schemas.microsoft.com/office/drawing/2014/main" id="{80412FBF-0593-3D72-101B-38B610CDF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9" y="2451350"/>
            <a:ext cx="802746" cy="80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nstagram logo - RAF Association">
            <a:extLst>
              <a:ext uri="{FF2B5EF4-FFF2-40B4-BE49-F238E27FC236}">
                <a16:creationId xmlns:a16="http://schemas.microsoft.com/office/drawing/2014/main" id="{5338F697-DDA5-4486-C240-EE2E8671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1" y="3636593"/>
            <a:ext cx="802744" cy="8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acebook-logo-3 | U.S. Consulate General in Curacao">
            <a:extLst>
              <a:ext uri="{FF2B5EF4-FFF2-40B4-BE49-F238E27FC236}">
                <a16:creationId xmlns:a16="http://schemas.microsoft.com/office/drawing/2014/main" id="{990457EE-5C02-A875-6F67-64590F38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9" y="4944996"/>
            <a:ext cx="802745" cy="80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Envelope">
            <a:extLst>
              <a:ext uri="{FF2B5EF4-FFF2-40B4-BE49-F238E27FC236}">
                <a16:creationId xmlns:a16="http://schemas.microsoft.com/office/drawing/2014/main" id="{3B88D25E-7791-EAFE-D097-D9E895947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701" y="12571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1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10BFBD-72FE-A72F-904E-A3648FB0F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6568"/>
            <a:ext cx="8229600" cy="4525963"/>
          </a:xfrm>
        </p:spPr>
        <p:txBody>
          <a:bodyPr/>
          <a:lstStyle/>
          <a:p>
            <a:r>
              <a:rPr lang="en-US" dirty="0"/>
              <a:t>Yourself (Oxygen Mask)</a:t>
            </a:r>
          </a:p>
          <a:p>
            <a:r>
              <a:rPr lang="en-US" dirty="0"/>
              <a:t>Your loved ones</a:t>
            </a:r>
          </a:p>
          <a:p>
            <a:r>
              <a:rPr lang="en-US" dirty="0"/>
              <a:t>Your employees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4D2951-FC81-2520-8A18-7EC92A47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Think of…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E49F8-BCF6-9BD9-C5F2-232437A50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45356" y="2300926"/>
            <a:ext cx="3787188" cy="378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Using the Word ‘Trauma’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76800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Popular Use </a:t>
            </a:r>
          </a:p>
          <a:p>
            <a:pPr marL="713232" lvl="1" indent="-457200"/>
            <a:r>
              <a:rPr lang="en-US" dirty="0"/>
              <a:t>“That was traumatic”</a:t>
            </a:r>
          </a:p>
          <a:p>
            <a:pPr marL="598932" lvl="1" indent="-342900"/>
            <a:r>
              <a:rPr lang="en-US" dirty="0"/>
              <a:t> “I’m traumatized” </a:t>
            </a:r>
          </a:p>
          <a:p>
            <a:pPr marL="342900" indent="-342900"/>
            <a:r>
              <a:rPr lang="en-US" dirty="0"/>
              <a:t>Clinical Use </a:t>
            </a:r>
          </a:p>
          <a:p>
            <a:pPr marL="598932" lvl="1" indent="-342900"/>
            <a:r>
              <a:rPr lang="en-US" dirty="0"/>
              <a:t>Trauma describes </a:t>
            </a:r>
            <a:r>
              <a:rPr lang="en-US" b="1" dirty="0"/>
              <a:t>injuries </a:t>
            </a:r>
            <a:r>
              <a:rPr lang="en-US" dirty="0"/>
              <a:t>that occur as the result of an event(s) or experience(s) </a:t>
            </a:r>
          </a:p>
          <a:p>
            <a:pPr marL="836676" lvl="2" indent="-342900"/>
            <a:r>
              <a:rPr lang="en-US" dirty="0"/>
              <a:t>Mass shootings aren’t trauma, shootings can cause trauma </a:t>
            </a:r>
          </a:p>
          <a:p>
            <a:pPr marL="836676" lvl="2" indent="-342900"/>
            <a:r>
              <a:rPr lang="en-US" dirty="0"/>
              <a:t>Not everyone who experiences mass shooting will experience trauma</a:t>
            </a: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6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BCF6AB-9D79-1A69-323A-D602F791D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06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Were you, your loved one, or your employees impacted by these events?</a:t>
            </a:r>
          </a:p>
          <a:p>
            <a:pPr marL="452628" indent="-342900"/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Active shooter</a:t>
            </a:r>
          </a:p>
          <a:p>
            <a:pPr marL="708660" lvl="1" indent="-342900"/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Highland Park, IL</a:t>
            </a:r>
          </a:p>
          <a:p>
            <a:pPr marL="708660" lvl="1" indent="-342900"/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Uvalde, TX</a:t>
            </a:r>
          </a:p>
          <a:p>
            <a:pPr marL="708660" lvl="1" indent="-342900"/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Sandy Hook</a:t>
            </a:r>
          </a:p>
          <a:p>
            <a:pPr marL="708660" lvl="1" indent="-342900"/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Buffalo, NY</a:t>
            </a:r>
          </a:p>
          <a:p>
            <a:pPr marL="708660" lvl="1" indent="-342900"/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Waukesha, WI</a:t>
            </a:r>
          </a:p>
          <a:p>
            <a:pPr marL="452628" indent="-342900"/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Natural Disasters </a:t>
            </a:r>
          </a:p>
          <a:p>
            <a:pPr marL="708660" lvl="1" indent="-342900"/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2011 tornadoes in Alabama </a:t>
            </a:r>
          </a:p>
          <a:p>
            <a:pPr marL="708660" lvl="1" indent="-342900"/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North Carolina’s hurricanes </a:t>
            </a:r>
          </a:p>
          <a:p>
            <a:pPr marL="452628" indent="-342900"/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Deaths of family members/friends, coworkers, leaders,</a:t>
            </a:r>
          </a:p>
          <a:p>
            <a:pPr marL="708660" lvl="1" indent="-342900"/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COVID/Illnesses</a:t>
            </a:r>
          </a:p>
          <a:p>
            <a:pPr marL="708660" lvl="1" indent="-342900"/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Suicide </a:t>
            </a:r>
          </a:p>
          <a:p>
            <a:pPr marL="708660" lvl="1" indent="-342900"/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Accidents </a:t>
            </a:r>
          </a:p>
          <a:p>
            <a:pPr marL="708660" lvl="1" indent="-342900"/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Natural</a:t>
            </a:r>
          </a:p>
          <a:p>
            <a:pPr marL="452628" indent="-342900"/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Deaths from Digging Accidents</a:t>
            </a:r>
          </a:p>
          <a:p>
            <a:pPr marL="708660" lvl="1" indent="-342900"/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2018 Dixon, IL – Father and son</a:t>
            </a:r>
          </a:p>
          <a:p>
            <a:pPr marL="708660" lvl="1" indent="-342900"/>
            <a:endParaRPr lang="en-US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708660" lvl="1" indent="-342900"/>
            <a:endParaRPr lang="en-US" b="0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1B26CE-C356-324F-995C-CC186377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Experiences that can cause trauma </a:t>
            </a:r>
          </a:p>
        </p:txBody>
      </p:sp>
    </p:spTree>
    <p:extLst>
      <p:ext uri="{BB962C8B-B14F-4D97-AF65-F5344CB8AC3E}">
        <p14:creationId xmlns:p14="http://schemas.microsoft.com/office/powerpoint/2010/main" val="168510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FAB2A4-1042-52FC-7D36-2F04CA944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Symptoms are similar, the difference is time</a:t>
            </a:r>
          </a:p>
          <a:p>
            <a:pPr lvl="1"/>
            <a:r>
              <a:rPr lang="en-US" dirty="0"/>
              <a:t>Acute Stress = one month or less</a:t>
            </a:r>
          </a:p>
          <a:p>
            <a:pPr lvl="1"/>
            <a:r>
              <a:rPr lang="en-US" dirty="0"/>
              <a:t>Trauma = more than a month </a:t>
            </a:r>
          </a:p>
          <a:p>
            <a:pPr marL="1088136" lvl="2" indent="-457200"/>
            <a:r>
              <a:rPr lang="en-US" dirty="0"/>
              <a:t>April experiences nightmares for 2 weeks = Acute Ted has nightmares for 2 months = Trauma </a:t>
            </a:r>
          </a:p>
          <a:p>
            <a:pPr marL="137160" indent="0">
              <a:buNone/>
            </a:pPr>
            <a:endParaRPr lang="en-US" dirty="0"/>
          </a:p>
          <a:p>
            <a:pPr marL="594360" indent="-457200"/>
            <a:r>
              <a:rPr lang="en-US" dirty="0"/>
              <a:t>Symptoms occurring during and after the event can be signs of healthy processing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C2B17-49F2-792C-FEA1-1CF5DE20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Acute Stress vs Trauma </a:t>
            </a:r>
          </a:p>
        </p:txBody>
      </p:sp>
    </p:spTree>
    <p:extLst>
      <p:ext uri="{BB962C8B-B14F-4D97-AF65-F5344CB8AC3E}">
        <p14:creationId xmlns:p14="http://schemas.microsoft.com/office/powerpoint/2010/main" val="214698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7A82D9-B971-79D1-6425-A7C4CCD59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event (PTSD) </a:t>
            </a:r>
          </a:p>
          <a:p>
            <a:pPr lvl="1"/>
            <a:r>
              <a:rPr lang="en-US" dirty="0"/>
              <a:t>One experience </a:t>
            </a:r>
          </a:p>
          <a:p>
            <a:pPr lvl="2"/>
            <a:r>
              <a:rPr lang="en-US" dirty="0"/>
              <a:t>One mass shooting </a:t>
            </a:r>
          </a:p>
          <a:p>
            <a:pPr lvl="1"/>
            <a:r>
              <a:rPr lang="en-US" dirty="0"/>
              <a:t>PTSD = trauma, but trauma does not equal PTSD</a:t>
            </a:r>
          </a:p>
          <a:p>
            <a:r>
              <a:rPr lang="en-US" dirty="0"/>
              <a:t>Complex Trauma/Developmental Trauma </a:t>
            </a:r>
          </a:p>
          <a:p>
            <a:pPr lvl="1"/>
            <a:r>
              <a:rPr lang="en-US" dirty="0"/>
              <a:t>Many experiences which occur during pivotal devotement stages (0-26 years old)</a:t>
            </a:r>
          </a:p>
          <a:p>
            <a:pPr lvl="2"/>
            <a:r>
              <a:rPr lang="en-US" dirty="0"/>
              <a:t>Childhood abuse</a:t>
            </a:r>
          </a:p>
          <a:p>
            <a:pPr lvl="2"/>
            <a:r>
              <a:rPr lang="en-US" dirty="0"/>
              <a:t>Disrupted attachment</a:t>
            </a:r>
          </a:p>
          <a:p>
            <a:pPr lvl="2"/>
            <a:r>
              <a:rPr lang="en-US" dirty="0"/>
              <a:t>Harassment in the workplace</a:t>
            </a:r>
          </a:p>
          <a:p>
            <a:pPr lvl="2"/>
            <a:r>
              <a:rPr lang="en-US" dirty="0"/>
              <a:t>Multiple mass shooting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F27F4A-3359-2EA3-FE56-B980D2D1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Trauma </a:t>
            </a:r>
          </a:p>
        </p:txBody>
      </p:sp>
    </p:spTree>
    <p:extLst>
      <p:ext uri="{BB962C8B-B14F-4D97-AF65-F5344CB8AC3E}">
        <p14:creationId xmlns:p14="http://schemas.microsoft.com/office/powerpoint/2010/main" val="166587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30871B-0212-B6A6-3D8B-D5FB1D98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5" y="914400"/>
            <a:ext cx="7315200" cy="4572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044A10-A69E-D924-226C-DB8512A1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5379"/>
            <a:ext cx="8229600" cy="1143000"/>
          </a:xfrm>
        </p:spPr>
        <p:txBody>
          <a:bodyPr/>
          <a:lstStyle/>
          <a:p>
            <a:r>
              <a:rPr lang="en-US" dirty="0"/>
              <a:t>If trauma was water in a glass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E6C36-D081-0AB1-70F7-2F41ABFA2208}"/>
              </a:ext>
            </a:extLst>
          </p:cNvPr>
          <p:cNvSpPr txBox="1"/>
          <p:nvPr/>
        </p:nvSpPr>
        <p:spPr>
          <a:xfrm>
            <a:off x="1676400" y="562043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 trauma	  Single Event	       Complex/</a:t>
            </a:r>
          </a:p>
          <a:p>
            <a:r>
              <a:rPr lang="en-US" b="1" dirty="0"/>
              <a:t>				       Developmental</a:t>
            </a:r>
          </a:p>
        </p:txBody>
      </p:sp>
    </p:spTree>
    <p:extLst>
      <p:ext uri="{BB962C8B-B14F-4D97-AF65-F5344CB8AC3E}">
        <p14:creationId xmlns:p14="http://schemas.microsoft.com/office/powerpoint/2010/main" val="2294175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8890</TotalTime>
  <Words>1251</Words>
  <Application>Microsoft Office PowerPoint</Application>
  <PresentationFormat>On-screen Show (4:3)</PresentationFormat>
  <Paragraphs>249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Calibri</vt:lpstr>
      <vt:lpstr>Georgia</vt:lpstr>
      <vt:lpstr>Lucida Sans Unicode</vt:lpstr>
      <vt:lpstr>Times New Roman</vt:lpstr>
      <vt:lpstr>Verdana</vt:lpstr>
      <vt:lpstr>Verdana</vt:lpstr>
      <vt:lpstr>Wingdings 2</vt:lpstr>
      <vt:lpstr>Wingdings 3</vt:lpstr>
      <vt:lpstr>Concourse</vt:lpstr>
      <vt:lpstr>      Coping with  Trauma in the Workplace    </vt:lpstr>
      <vt:lpstr>Disclaimer </vt:lpstr>
      <vt:lpstr>Objectives</vt:lpstr>
      <vt:lpstr>Think of…</vt:lpstr>
      <vt:lpstr>Using the Word ‘Trauma’</vt:lpstr>
      <vt:lpstr>Experiences that can cause trauma </vt:lpstr>
      <vt:lpstr>Acute Stress vs Trauma </vt:lpstr>
      <vt:lpstr>Types of Trauma </vt:lpstr>
      <vt:lpstr>If trauma was water in a glass</vt:lpstr>
      <vt:lpstr>Has Something Changed?</vt:lpstr>
      <vt:lpstr>Symptoms of Trauma </vt:lpstr>
      <vt:lpstr>Symptoms of Trauma </vt:lpstr>
      <vt:lpstr>Trauma impacts job  performance and productivity</vt:lpstr>
      <vt:lpstr>Trauma impacts  workplace relationships</vt:lpstr>
      <vt:lpstr>Trauma impacts  career satisfaction/growth</vt:lpstr>
      <vt:lpstr>Imagine Experincing Trauma Responses in </vt:lpstr>
      <vt:lpstr>Questions?</vt:lpstr>
      <vt:lpstr>Using the word ‘trauma’ </vt:lpstr>
      <vt:lpstr>How Do I Talk to Someone  about Trauma?</vt:lpstr>
      <vt:lpstr>Trauma Processing</vt:lpstr>
      <vt:lpstr>Processing Trauma </vt:lpstr>
      <vt:lpstr>Helping Others Process Trauma</vt:lpstr>
      <vt:lpstr>Questions?</vt:lpstr>
      <vt:lpstr>Coping with Trauma </vt:lpstr>
      <vt:lpstr>Coping Skills</vt:lpstr>
      <vt:lpstr>Limiting Media Exposure</vt:lpstr>
      <vt:lpstr>Brain Games </vt:lpstr>
      <vt:lpstr>Brain Games Ideas</vt:lpstr>
      <vt:lpstr>Deep Breathing with  Bilateral Stimulation </vt:lpstr>
      <vt:lpstr>Deep Breathing with  Bilateral Stimulation </vt:lpstr>
      <vt:lpstr>Grounding with Senses </vt:lpstr>
      <vt:lpstr>Grounding with Senses </vt:lpstr>
      <vt:lpstr>Relaxed                 Tense</vt:lpstr>
      <vt:lpstr>Muscle Relaxation </vt:lpstr>
      <vt:lpstr>Open Posture</vt:lpstr>
      <vt:lpstr>Open postures </vt:lpstr>
      <vt:lpstr>Free eBook </vt:lpstr>
      <vt:lpstr>You make a difference </vt:lpstr>
      <vt:lpstr>Contact Me</vt:lpstr>
    </vt:vector>
  </TitlesOfParts>
  <Company>Compass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Interventions  for Engaging  Resistant Adolescents</dc:title>
  <dc:creator>Amanda Gregory</dc:creator>
  <cp:lastModifiedBy>Dwight Klein</cp:lastModifiedBy>
  <cp:revision>142</cp:revision>
  <dcterms:created xsi:type="dcterms:W3CDTF">2017-04-13T12:58:35Z</dcterms:created>
  <dcterms:modified xsi:type="dcterms:W3CDTF">2022-12-13T17:29:33Z</dcterms:modified>
</cp:coreProperties>
</file>